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91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37" r:id="rId19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71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74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031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223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89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41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251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767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25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77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2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64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42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00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6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53196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Introdução ao Desenvolvimento de Projetos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AC6B3786-5F57-4556-95A1-32E725AC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1959902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  </a:t>
            </a:r>
            <a:r>
              <a:rPr lang="pt-BR" altLang="pt-BR" sz="2400" dirty="0"/>
              <a:t>Industria 4.0 vs. Industria 3.0.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1">
            <a:extLst>
              <a:ext uri="{FF2B5EF4-FFF2-40B4-BE49-F238E27FC236}">
                <a16:creationId xmlns:a16="http://schemas.microsoft.com/office/drawing/2014/main" id="{69CAC659-9CDC-4520-954A-2112C74FD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911" y="369862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Modelo de Referência da Indústria 4.0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(RAMI 4.0)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AAA37E-B96D-434A-A6BB-91F310F38445}"/>
              </a:ext>
            </a:extLst>
          </p:cNvPr>
          <p:cNvSpPr txBox="1"/>
          <p:nvPr/>
        </p:nvSpPr>
        <p:spPr>
          <a:xfrm>
            <a:off x="5014452" y="2496149"/>
            <a:ext cx="53199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alt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computação em nuvem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foi recentemente introduzida na automação industrial, porque se apresenta como uma infraestrutura virtual, que permite o uso de sistemas de software, plataformas e serviços sem a necessidade de um </a:t>
            </a: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 servidor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73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1">
            <a:extLst>
              <a:ext uri="{FF2B5EF4-FFF2-40B4-BE49-F238E27FC236}">
                <a16:creationId xmlns:a16="http://schemas.microsoft.com/office/drawing/2014/main" id="{69CAC659-9CDC-4520-954A-2112C74FD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911" y="369862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Modelo de Referência da Indústria 4.0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(RAMI 4.0)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85B0906A-F64C-4772-B2B4-517B64EFC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220" y="2465408"/>
            <a:ext cx="51884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dirty="0"/>
              <a:t> Combina os recursos de </a:t>
            </a:r>
            <a:r>
              <a:rPr lang="pt-BR" altLang="pt-BR" sz="2400" dirty="0">
                <a:solidFill>
                  <a:srgbClr val="FF0000"/>
                </a:solidFill>
              </a:rPr>
              <a:t>Automação Industrial </a:t>
            </a:r>
            <a:r>
              <a:rPr lang="pt-BR" altLang="pt-BR" sz="2400" dirty="0"/>
              <a:t>com </a:t>
            </a:r>
            <a:r>
              <a:rPr lang="pt-BR" altLang="pt-BR" sz="2400" dirty="0">
                <a:solidFill>
                  <a:srgbClr val="0033CC"/>
                </a:solidFill>
              </a:rPr>
              <a:t>Sistemas de Computação</a:t>
            </a:r>
            <a:r>
              <a:rPr lang="pt-BR" altLang="pt-BR" sz="2400" dirty="0"/>
              <a:t>, </a:t>
            </a:r>
            <a:r>
              <a:rPr lang="pt-BR" altLang="pt-BR" sz="2400" dirty="0">
                <a:solidFill>
                  <a:srgbClr val="008000"/>
                </a:solidFill>
              </a:rPr>
              <a:t>Informação</a:t>
            </a:r>
            <a:r>
              <a:rPr lang="pt-BR" altLang="pt-BR" sz="2400" dirty="0"/>
              <a:t> e </a:t>
            </a:r>
            <a:r>
              <a:rPr lang="pt-BR" altLang="pt-BR" sz="2400" dirty="0">
                <a:solidFill>
                  <a:srgbClr val="00B0F0"/>
                </a:solidFill>
              </a:rPr>
              <a:t>Comunicação </a:t>
            </a:r>
            <a:r>
              <a:rPr lang="pt-BR" altLang="pt-BR" sz="2400" dirty="0"/>
              <a:t>via Internet.</a:t>
            </a:r>
          </a:p>
        </p:txBody>
      </p:sp>
    </p:spTree>
    <p:extLst>
      <p:ext uri="{BB962C8B-B14F-4D97-AF65-F5344CB8AC3E}">
        <p14:creationId xmlns:p14="http://schemas.microsoft.com/office/powerpoint/2010/main" val="174077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55601" y="1420778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1">
            <a:extLst>
              <a:ext uri="{FF2B5EF4-FFF2-40B4-BE49-F238E27FC236}">
                <a16:creationId xmlns:a16="http://schemas.microsoft.com/office/drawing/2014/main" id="{69CAC659-9CDC-4520-954A-2112C74FD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911" y="369862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Novas Tecnologias</a:t>
            </a:r>
          </a:p>
        </p:txBody>
      </p:sp>
      <p:pic>
        <p:nvPicPr>
          <p:cNvPr id="11" name="Imagem 3">
            <a:extLst>
              <a:ext uri="{FF2B5EF4-FFF2-40B4-BE49-F238E27FC236}">
                <a16:creationId xmlns:a16="http://schemas.microsoft.com/office/drawing/2014/main" id="{A3B20526-3012-4DE9-87FE-00FE63F4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04" y="1838374"/>
            <a:ext cx="5220000" cy="31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1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2">
            <a:extLst>
              <a:ext uri="{FF2B5EF4-FFF2-40B4-BE49-F238E27FC236}">
                <a16:creationId xmlns:a16="http://schemas.microsoft.com/office/drawing/2014/main" id="{630FAB0A-0371-4BF7-B21F-FA20FAFE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05" y="1967962"/>
            <a:ext cx="4333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17D60822-A08C-42D0-94C8-7AFF4721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022" y="668711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Novas Tecnologias</a:t>
            </a:r>
          </a:p>
        </p:txBody>
      </p:sp>
    </p:spTree>
    <p:extLst>
      <p:ext uri="{BB962C8B-B14F-4D97-AF65-F5344CB8AC3E}">
        <p14:creationId xmlns:p14="http://schemas.microsoft.com/office/powerpoint/2010/main" val="72705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">
            <a:extLst>
              <a:ext uri="{FF2B5EF4-FFF2-40B4-BE49-F238E27FC236}">
                <a16:creationId xmlns:a16="http://schemas.microsoft.com/office/drawing/2014/main" id="{927E6EA2-0C44-48BE-9E51-45F616103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20" y="2458588"/>
            <a:ext cx="5292000" cy="257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D09BF67D-DDD4-43E4-89A7-FBA3B4F0B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507" y="710389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Novas Tecnologias</a:t>
            </a:r>
          </a:p>
        </p:txBody>
      </p:sp>
    </p:spTree>
    <p:extLst>
      <p:ext uri="{BB962C8B-B14F-4D97-AF65-F5344CB8AC3E}">
        <p14:creationId xmlns:p14="http://schemas.microsoft.com/office/powerpoint/2010/main" val="213456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86592CD-5FEC-470C-B70F-B8527453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11" y="2382825"/>
            <a:ext cx="4892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F4588D8D-EA40-4201-BB49-E3E942FA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022" y="522316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Novas Tecnologias</a:t>
            </a:r>
          </a:p>
        </p:txBody>
      </p:sp>
    </p:spTree>
    <p:extLst>
      <p:ext uri="{BB962C8B-B14F-4D97-AF65-F5344CB8AC3E}">
        <p14:creationId xmlns:p14="http://schemas.microsoft.com/office/powerpoint/2010/main" val="373167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2">
            <a:extLst>
              <a:ext uri="{FF2B5EF4-FFF2-40B4-BE49-F238E27FC236}">
                <a16:creationId xmlns:a16="http://schemas.microsoft.com/office/drawing/2014/main" id="{63CAF755-FD9D-4FEC-89E3-CE197B174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71" y="2191421"/>
            <a:ext cx="5256000" cy="374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">
            <a:extLst>
              <a:ext uri="{FF2B5EF4-FFF2-40B4-BE49-F238E27FC236}">
                <a16:creationId xmlns:a16="http://schemas.microsoft.com/office/drawing/2014/main" id="{9AE0C6B3-24C6-496A-AA1B-B7F4F9B5B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458" y="710389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Novas Tecnologias</a:t>
            </a:r>
          </a:p>
        </p:txBody>
      </p:sp>
    </p:spTree>
    <p:extLst>
      <p:ext uri="{BB962C8B-B14F-4D97-AF65-F5344CB8AC3E}">
        <p14:creationId xmlns:p14="http://schemas.microsoft.com/office/powerpoint/2010/main" val="36086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">
            <a:extLst>
              <a:ext uri="{FF2B5EF4-FFF2-40B4-BE49-F238E27FC236}">
                <a16:creationId xmlns:a16="http://schemas.microsoft.com/office/drawing/2014/main" id="{0B15698D-CB76-4AE7-8A85-BA73518C8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43" y="1967962"/>
            <a:ext cx="5184000" cy="362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">
            <a:extLst>
              <a:ext uri="{FF2B5EF4-FFF2-40B4-BE49-F238E27FC236}">
                <a16:creationId xmlns:a16="http://schemas.microsoft.com/office/drawing/2014/main" id="{860B6B89-5122-4D8A-B08B-88B3D4B5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911" y="604557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Novas Tecnologias</a:t>
            </a:r>
          </a:p>
        </p:txBody>
      </p:sp>
    </p:spTree>
    <p:extLst>
      <p:ext uri="{BB962C8B-B14F-4D97-AF65-F5344CB8AC3E}">
        <p14:creationId xmlns:p14="http://schemas.microsoft.com/office/powerpoint/2010/main" val="15337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B84B52-A8CC-4B60-AC1E-ACC40CDD71A7}"/>
              </a:ext>
            </a:extLst>
          </p:cNvPr>
          <p:cNvSpPr txBox="1"/>
          <p:nvPr/>
        </p:nvSpPr>
        <p:spPr>
          <a:xfrm>
            <a:off x="4650649" y="4197932"/>
            <a:ext cx="561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http://professorcesarcosta.com.br/disciplinas/n2en2indep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D322EF-B649-4043-B0DF-AC8E8BC2B85B}"/>
              </a:ext>
            </a:extLst>
          </p:cNvPr>
          <p:cNvSpPr txBox="1"/>
          <p:nvPr/>
        </p:nvSpPr>
        <p:spPr>
          <a:xfrm>
            <a:off x="4689987" y="4864822"/>
            <a:ext cx="5240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http://professorcesarcosta.com.br/upload/imagens_upload/Apostila%20de%20Automacao%201.pdf</a:t>
            </a:r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44E3F4B3-74DE-4006-AAA8-579111F9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516" y="1541412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https://www.youtube.com/watch?v=fFzuHm6V_Gs</a:t>
            </a:r>
          </a:p>
        </p:txBody>
      </p:sp>
      <p:sp>
        <p:nvSpPr>
          <p:cNvPr id="17" name="CaixaDeTexto 2">
            <a:extLst>
              <a:ext uri="{FF2B5EF4-FFF2-40B4-BE49-F238E27FC236}">
                <a16:creationId xmlns:a16="http://schemas.microsoft.com/office/drawing/2014/main" id="{32BDF2F1-C249-4A44-B106-FEC5E0E6F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50" y="2637640"/>
            <a:ext cx="835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https://www.youtube.com/watch?v=-xNiB-eRu0U</a:t>
            </a:r>
          </a:p>
        </p:txBody>
      </p:sp>
      <p:sp>
        <p:nvSpPr>
          <p:cNvPr id="18" name="CaixaDeTexto 3">
            <a:extLst>
              <a:ext uri="{FF2B5EF4-FFF2-40B4-BE49-F238E27FC236}">
                <a16:creationId xmlns:a16="http://schemas.microsoft.com/office/drawing/2014/main" id="{5E75AFCE-785C-4FD0-B09C-8D2E2160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516" y="2073673"/>
            <a:ext cx="849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https://www.youtube.com/watch?v=ed1x408US38</a:t>
            </a:r>
          </a:p>
        </p:txBody>
      </p:sp>
      <p:sp>
        <p:nvSpPr>
          <p:cNvPr id="20" name="CaixaDeTexto 2">
            <a:extLst>
              <a:ext uri="{FF2B5EF4-FFF2-40B4-BE49-F238E27FC236}">
                <a16:creationId xmlns:a16="http://schemas.microsoft.com/office/drawing/2014/main" id="{27C3E61A-95BA-4344-BFE2-E7BCCFF86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49" y="3154006"/>
            <a:ext cx="835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https://www.youtube.com/watch?v=kFQkA9mSYgY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1.jpeg">
            <a:extLst>
              <a:ext uri="{FF2B5EF4-FFF2-40B4-BE49-F238E27FC236}">
                <a16:creationId xmlns:a16="http://schemas.microsoft.com/office/drawing/2014/main" id="{18A5D664-5D25-4273-B2D5-F2A880ED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50" y="2112557"/>
            <a:ext cx="61087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3">
            <a:extLst>
              <a:ext uri="{FF2B5EF4-FFF2-40B4-BE49-F238E27FC236}">
                <a16:creationId xmlns:a16="http://schemas.microsoft.com/office/drawing/2014/main" id="{6E05B498-E2C8-4E14-8E16-8E936BE69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700088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3600" b="1" dirty="0"/>
              <a:t>História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85961C2-4DB2-428A-9325-448C6D385178}"/>
              </a:ext>
            </a:extLst>
          </p:cNvPr>
          <p:cNvSpPr/>
          <p:nvPr/>
        </p:nvSpPr>
        <p:spPr>
          <a:xfrm>
            <a:off x="4017092" y="4972880"/>
            <a:ext cx="1873250" cy="2011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B2D571C-C3E0-49A4-B743-4266CB801262}"/>
              </a:ext>
            </a:extLst>
          </p:cNvPr>
          <p:cNvSpPr/>
          <p:nvPr/>
        </p:nvSpPr>
        <p:spPr>
          <a:xfrm>
            <a:off x="5616240" y="3932943"/>
            <a:ext cx="1727200" cy="1800225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69E490C-6274-4F25-94CD-94A6C9AA11F2}"/>
              </a:ext>
            </a:extLst>
          </p:cNvPr>
          <p:cNvSpPr/>
          <p:nvPr/>
        </p:nvSpPr>
        <p:spPr>
          <a:xfrm>
            <a:off x="6948488" y="2393069"/>
            <a:ext cx="1728788" cy="2439987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528D415-B5A3-43AB-8CCD-F7D65D70C7CE}"/>
              </a:ext>
            </a:extLst>
          </p:cNvPr>
          <p:cNvSpPr/>
          <p:nvPr/>
        </p:nvSpPr>
        <p:spPr>
          <a:xfrm>
            <a:off x="8625247" y="1852613"/>
            <a:ext cx="1727200" cy="2227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56FB367-CD6B-4417-828A-A96930FF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94" y="1732369"/>
            <a:ext cx="1739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Industria 3.0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87D5843-8484-4880-BDE6-CD21F3FE0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4294" y="1364642"/>
            <a:ext cx="173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Industria 4.0</a:t>
            </a:r>
          </a:p>
        </p:txBody>
      </p:sp>
      <p:pic>
        <p:nvPicPr>
          <p:cNvPr id="20" name="Imagem 2">
            <a:extLst>
              <a:ext uri="{FF2B5EF4-FFF2-40B4-BE49-F238E27FC236}">
                <a16:creationId xmlns:a16="http://schemas.microsoft.com/office/drawing/2014/main" id="{649947C7-0C63-4687-9D6F-9A94D6B4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5" y="1732369"/>
            <a:ext cx="34575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3.0</a:t>
            </a:r>
          </a:p>
        </p:txBody>
      </p:sp>
      <p:sp>
        <p:nvSpPr>
          <p:cNvPr id="22" name="CaixaDeTexto 3">
            <a:extLst>
              <a:ext uri="{FF2B5EF4-FFF2-40B4-BE49-F238E27FC236}">
                <a16:creationId xmlns:a16="http://schemas.microsoft.com/office/drawing/2014/main" id="{F7755B72-2F87-447D-AAAD-AE98A092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323" y="710389"/>
            <a:ext cx="540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dirty="0"/>
              <a:t>Modelo de Referência ISA - 95 </a:t>
            </a:r>
          </a:p>
        </p:txBody>
      </p:sp>
      <p:sp>
        <p:nvSpPr>
          <p:cNvPr id="23" name="CaixaDeTexto 1">
            <a:extLst>
              <a:ext uri="{FF2B5EF4-FFF2-40B4-BE49-F238E27FC236}">
                <a16:creationId xmlns:a16="http://schemas.microsoft.com/office/drawing/2014/main" id="{BF11D0A4-2A46-4F65-BD0C-34B5C844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923" y="1837972"/>
            <a:ext cx="5791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O modelo de Referência ISA-95 foi desenvolvido nos EUA e serviu para empresas de manufatura como um modelo padrão de referência </a:t>
            </a:r>
            <a:r>
              <a:rPr lang="pt-BR" altLang="pt-BR" sz="2000" dirty="0">
                <a:solidFill>
                  <a:srgbClr val="FF0000"/>
                </a:solidFill>
              </a:rPr>
              <a:t>(Indústria 3.0) </a:t>
            </a:r>
            <a:r>
              <a:rPr lang="pt-BR" altLang="pt-BR" sz="2000" dirty="0"/>
              <a:t>e para a organização de </a:t>
            </a:r>
            <a:r>
              <a:rPr lang="pt-BR" altLang="pt-BR" sz="2000" dirty="0">
                <a:solidFill>
                  <a:srgbClr val="0033CC"/>
                </a:solidFill>
              </a:rPr>
              <a:t>atividades de produção</a:t>
            </a:r>
            <a:r>
              <a:rPr lang="pt-BR" altLang="pt-BR" sz="2000" dirty="0"/>
              <a:t> e </a:t>
            </a:r>
            <a:r>
              <a:rPr lang="pt-BR" altLang="pt-BR" sz="2000" dirty="0">
                <a:solidFill>
                  <a:srgbClr val="008000"/>
                </a:solidFill>
              </a:rPr>
              <a:t>automação</a:t>
            </a:r>
            <a:r>
              <a:rPr lang="pt-BR" altLang="pt-BR" sz="2000" dirty="0"/>
              <a:t>, incluindo </a:t>
            </a:r>
            <a:r>
              <a:rPr lang="pt-BR" altLang="pt-BR" sz="2000" dirty="0">
                <a:solidFill>
                  <a:srgbClr val="0070C0"/>
                </a:solidFill>
              </a:rPr>
              <a:t>integração</a:t>
            </a:r>
            <a:r>
              <a:rPr lang="pt-BR" altLang="pt-BR" sz="2000" dirty="0"/>
              <a:t>, terminologias e modelos de processo.</a:t>
            </a:r>
          </a:p>
        </p:txBody>
      </p:sp>
      <p:sp>
        <p:nvSpPr>
          <p:cNvPr id="24" name="CaixaDeTexto 5">
            <a:extLst>
              <a:ext uri="{FF2B5EF4-FFF2-40B4-BE49-F238E27FC236}">
                <a16:creationId xmlns:a16="http://schemas.microsoft.com/office/drawing/2014/main" id="{091ADBCA-2EB1-4FD7-964A-48838A05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057" y="5026588"/>
            <a:ext cx="579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Caracteriza-se pela automação das Máquinas – Automação Industrial.</a:t>
            </a:r>
          </a:p>
        </p:txBody>
      </p:sp>
      <p:pic>
        <p:nvPicPr>
          <p:cNvPr id="25" name="Imagem 4">
            <a:extLst>
              <a:ext uri="{FF2B5EF4-FFF2-40B4-BE49-F238E27FC236}">
                <a16:creationId xmlns:a16="http://schemas.microsoft.com/office/drawing/2014/main" id="{5014EF9D-063A-4245-9397-AD3B775FB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6" y="2003497"/>
            <a:ext cx="3924000" cy="25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CFB2AD82-11B5-4D70-BC31-91402FA46992}"/>
              </a:ext>
            </a:extLst>
          </p:cNvPr>
          <p:cNvSpPr/>
          <p:nvPr/>
        </p:nvSpPr>
        <p:spPr>
          <a:xfrm>
            <a:off x="163876" y="3672680"/>
            <a:ext cx="3924000" cy="102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94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3.0</a:t>
            </a:r>
          </a:p>
        </p:txBody>
      </p:sp>
      <p:sp>
        <p:nvSpPr>
          <p:cNvPr id="22" name="CaixaDeTexto 3">
            <a:extLst>
              <a:ext uri="{FF2B5EF4-FFF2-40B4-BE49-F238E27FC236}">
                <a16:creationId xmlns:a16="http://schemas.microsoft.com/office/drawing/2014/main" id="{F7755B72-2F87-447D-AAAD-AE98A092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323" y="710389"/>
            <a:ext cx="540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dirty="0"/>
              <a:t>Modelo de Referência ISA - 95 </a:t>
            </a:r>
          </a:p>
        </p:txBody>
      </p:sp>
      <p:pic>
        <p:nvPicPr>
          <p:cNvPr id="25" name="Imagem 4">
            <a:extLst>
              <a:ext uri="{FF2B5EF4-FFF2-40B4-BE49-F238E27FC236}">
                <a16:creationId xmlns:a16="http://schemas.microsoft.com/office/drawing/2014/main" id="{5014EF9D-063A-4245-9397-AD3B775FB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6" y="2003497"/>
            <a:ext cx="3924000" cy="25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CFB2AD82-11B5-4D70-BC31-91402FA46992}"/>
              </a:ext>
            </a:extLst>
          </p:cNvPr>
          <p:cNvSpPr/>
          <p:nvPr/>
        </p:nvSpPr>
        <p:spPr>
          <a:xfrm>
            <a:off x="163876" y="3672680"/>
            <a:ext cx="3924000" cy="102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aixaDeTexto 1">
            <a:extLst>
              <a:ext uri="{FF2B5EF4-FFF2-40B4-BE49-F238E27FC236}">
                <a16:creationId xmlns:a16="http://schemas.microsoft.com/office/drawing/2014/main" id="{9EBB78DF-49E4-4507-BFE8-ED8EB561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752" y="2149186"/>
            <a:ext cx="59435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400" dirty="0"/>
              <a:t>O modelo ISA-95 não define como o sistema de automação deve ser desenvolvido, mas sim as terminologias, requisitos funcionais e informações que devem ser utilizadas para garantir a interface transparente e flexível entre os níveis de controle e gestão da manufatura.</a:t>
            </a:r>
          </a:p>
        </p:txBody>
      </p:sp>
    </p:spTree>
    <p:extLst>
      <p:ext uri="{BB962C8B-B14F-4D97-AF65-F5344CB8AC3E}">
        <p14:creationId xmlns:p14="http://schemas.microsoft.com/office/powerpoint/2010/main" val="25826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3.0</a:t>
            </a:r>
          </a:p>
        </p:txBody>
      </p:sp>
      <p:sp>
        <p:nvSpPr>
          <p:cNvPr id="22" name="CaixaDeTexto 3">
            <a:extLst>
              <a:ext uri="{FF2B5EF4-FFF2-40B4-BE49-F238E27FC236}">
                <a16:creationId xmlns:a16="http://schemas.microsoft.com/office/drawing/2014/main" id="{F7755B72-2F87-447D-AAAD-AE98A092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323" y="710389"/>
            <a:ext cx="540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dirty="0"/>
              <a:t>Modelo de Referência ISA - 95 </a:t>
            </a:r>
          </a:p>
        </p:txBody>
      </p:sp>
      <p:pic>
        <p:nvPicPr>
          <p:cNvPr id="25" name="Imagem 4">
            <a:extLst>
              <a:ext uri="{FF2B5EF4-FFF2-40B4-BE49-F238E27FC236}">
                <a16:creationId xmlns:a16="http://schemas.microsoft.com/office/drawing/2014/main" id="{5014EF9D-063A-4245-9397-AD3B775FB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6" y="2003497"/>
            <a:ext cx="3924000" cy="25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CFB2AD82-11B5-4D70-BC31-91402FA46992}"/>
              </a:ext>
            </a:extLst>
          </p:cNvPr>
          <p:cNvSpPr/>
          <p:nvPr/>
        </p:nvSpPr>
        <p:spPr>
          <a:xfrm>
            <a:off x="163876" y="3672680"/>
            <a:ext cx="3924000" cy="102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6A5B4D3A-DC8C-4B22-8F75-5CAC01E81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24" y="2572458"/>
            <a:ext cx="5940000" cy="340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0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3.0</a:t>
            </a:r>
          </a:p>
        </p:txBody>
      </p:sp>
      <p:sp>
        <p:nvSpPr>
          <p:cNvPr id="22" name="CaixaDeTexto 3">
            <a:extLst>
              <a:ext uri="{FF2B5EF4-FFF2-40B4-BE49-F238E27FC236}">
                <a16:creationId xmlns:a16="http://schemas.microsoft.com/office/drawing/2014/main" id="{F7755B72-2F87-447D-AAAD-AE98A092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323" y="710389"/>
            <a:ext cx="540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dirty="0"/>
              <a:t>Modelo de Referência ISA - 95 </a:t>
            </a:r>
          </a:p>
        </p:txBody>
      </p:sp>
      <p:pic>
        <p:nvPicPr>
          <p:cNvPr id="25" name="Imagem 4">
            <a:extLst>
              <a:ext uri="{FF2B5EF4-FFF2-40B4-BE49-F238E27FC236}">
                <a16:creationId xmlns:a16="http://schemas.microsoft.com/office/drawing/2014/main" id="{5014EF9D-063A-4245-9397-AD3B775FB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6" y="2003497"/>
            <a:ext cx="3924000" cy="25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CFB2AD82-11B5-4D70-BC31-91402FA46992}"/>
              </a:ext>
            </a:extLst>
          </p:cNvPr>
          <p:cNvSpPr/>
          <p:nvPr/>
        </p:nvSpPr>
        <p:spPr>
          <a:xfrm>
            <a:off x="163876" y="3672680"/>
            <a:ext cx="3924000" cy="102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" name="Imagem 1">
            <a:extLst>
              <a:ext uri="{FF2B5EF4-FFF2-40B4-BE49-F238E27FC236}">
                <a16:creationId xmlns:a16="http://schemas.microsoft.com/office/drawing/2014/main" id="{79940323-F3F7-4C70-87F9-9411B4AC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03" y="2408802"/>
            <a:ext cx="59801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95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sp>
        <p:nvSpPr>
          <p:cNvPr id="22" name="CaixaDeTexto 3">
            <a:extLst>
              <a:ext uri="{FF2B5EF4-FFF2-40B4-BE49-F238E27FC236}">
                <a16:creationId xmlns:a16="http://schemas.microsoft.com/office/drawing/2014/main" id="{F7755B72-2F87-447D-AAAD-AE98A092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710389"/>
            <a:ext cx="540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dirty="0"/>
              <a:t> </a:t>
            </a: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FD4BA2B6-70A1-402B-A102-140501D0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77" y="2004164"/>
            <a:ext cx="53054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">
            <a:extLst>
              <a:ext uri="{FF2B5EF4-FFF2-40B4-BE49-F238E27FC236}">
                <a16:creationId xmlns:a16="http://schemas.microsoft.com/office/drawing/2014/main" id="{9783638E-A64A-489A-BBDA-5740EDE3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911" y="369862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Modelo de Referência da Indústria 4.0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(RAMI 4.0)</a:t>
            </a:r>
          </a:p>
        </p:txBody>
      </p:sp>
    </p:spTree>
    <p:extLst>
      <p:ext uri="{BB962C8B-B14F-4D97-AF65-F5344CB8AC3E}">
        <p14:creationId xmlns:p14="http://schemas.microsoft.com/office/powerpoint/2010/main" val="94463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1">
            <a:extLst>
              <a:ext uri="{FF2B5EF4-FFF2-40B4-BE49-F238E27FC236}">
                <a16:creationId xmlns:a16="http://schemas.microsoft.com/office/drawing/2014/main" id="{69CAC659-9CDC-4520-954A-2112C74FD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911" y="369862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Modelo de Referência da Indústria 4.0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(RAMI 4.0)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B55A027-F1EA-48B5-AA2C-E805CDFAA033}"/>
              </a:ext>
            </a:extLst>
          </p:cNvPr>
          <p:cNvSpPr txBox="1">
            <a:spLocks noChangeArrowheads="1"/>
          </p:cNvSpPr>
          <p:nvPr/>
        </p:nvSpPr>
        <p:spPr>
          <a:xfrm>
            <a:off x="4786114" y="1687803"/>
            <a:ext cx="5243572" cy="52702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523860" lvl="0" indent="-392895" algn="l" defTabSz="979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7720" lvl="1" indent="-363792" algn="l" defTabSz="979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71579" lvl="2" indent="-363792" algn="l" defTabSz="979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1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95439" lvl="3" indent="-363792" algn="l" defTabSz="979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9299" lvl="4" indent="-363792" algn="l" defTabSz="979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3159" lvl="5" indent="-363792" algn="l" defTabSz="979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7018" lvl="6" indent="-363792" algn="l" defTabSz="979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0878" lvl="7" indent="-363792" algn="l" defTabSz="979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14738" lvl="8" indent="-363792" algn="l" defTabSz="97941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nova revolução industrial, </a:t>
            </a:r>
            <a:r>
              <a:rPr lang="pt-BR" alt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 4.0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está sendo conceituada e está mudando a automação da Manufatura.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Este novo conceito se propõe a integrar informações e tecnologias de automação, criando uma rede inteligente de produtos e serviços chamados </a:t>
            </a:r>
            <a:r>
              <a:rPr lang="pt-BR" altLang="pt-B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das coisas (</a:t>
            </a:r>
            <a:r>
              <a:rPr lang="pt-BR" altLang="pt-BR" sz="24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pt-BR" altLang="pt-B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2789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78611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3">
            <a:extLst>
              <a:ext uri="{FF2B5EF4-FFF2-40B4-BE49-F238E27FC236}">
                <a16:creationId xmlns:a16="http://schemas.microsoft.com/office/drawing/2014/main" id="{F2E44DD1-F758-42BD-A24D-B54A6FA1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2" y="387333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3600" b="1" dirty="0"/>
              <a:t>Indústria 4.0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72E63F81-2BCB-4AA5-9531-23FB82F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7" y="1967962"/>
            <a:ext cx="4500000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1">
            <a:extLst>
              <a:ext uri="{FF2B5EF4-FFF2-40B4-BE49-F238E27FC236}">
                <a16:creationId xmlns:a16="http://schemas.microsoft.com/office/drawing/2014/main" id="{69CAC659-9CDC-4520-954A-2112C74FD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911" y="369862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Modelo de Referência da Indústria 4.0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(RAMI 4.0)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5788D4-ECBD-4EEA-BEAE-3B48D1CBAED3}"/>
              </a:ext>
            </a:extLst>
          </p:cNvPr>
          <p:cNvSpPr txBox="1"/>
          <p:nvPr/>
        </p:nvSpPr>
        <p:spPr>
          <a:xfrm>
            <a:off x="5146026" y="2333853"/>
            <a:ext cx="51884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Com atualizações de dispositivos e novos conceitos na área de automação industrial, as normas técnicas foram atualizadas e outras estão sendo desenvolvidas para organizar e padronizar este novo cenário industrial.</a:t>
            </a:r>
          </a:p>
        </p:txBody>
      </p:sp>
    </p:spTree>
    <p:extLst>
      <p:ext uri="{BB962C8B-B14F-4D97-AF65-F5344CB8AC3E}">
        <p14:creationId xmlns:p14="http://schemas.microsoft.com/office/powerpoint/2010/main" val="145750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488</Words>
  <Application>Microsoft Office PowerPoint</Application>
  <PresentationFormat>Personalizar</PresentationFormat>
  <Paragraphs>65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78</cp:revision>
  <dcterms:created xsi:type="dcterms:W3CDTF">2022-01-16T23:09:25Z</dcterms:created>
  <dcterms:modified xsi:type="dcterms:W3CDTF">2022-03-23T17:09:06Z</dcterms:modified>
</cp:coreProperties>
</file>